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6" r:id="rId2"/>
    <p:sldId id="260" r:id="rId3"/>
    <p:sldId id="258" r:id="rId4"/>
    <p:sldId id="259" r:id="rId5"/>
    <p:sldId id="257" r:id="rId6"/>
    <p:sldId id="261" r:id="rId7"/>
    <p:sldId id="263" r:id="rId8"/>
    <p:sldId id="262" r:id="rId9"/>
    <p:sldId id="286" r:id="rId10"/>
    <p:sldId id="265" r:id="rId11"/>
    <p:sldId id="284" r:id="rId12"/>
    <p:sldId id="283" r:id="rId13"/>
    <p:sldId id="264" r:id="rId14"/>
    <p:sldId id="272" r:id="rId15"/>
    <p:sldId id="267" r:id="rId16"/>
    <p:sldId id="269" r:id="rId17"/>
    <p:sldId id="268" r:id="rId18"/>
    <p:sldId id="270" r:id="rId19"/>
    <p:sldId id="271" r:id="rId20"/>
    <p:sldId id="273" r:id="rId21"/>
    <p:sldId id="274" r:id="rId22"/>
    <p:sldId id="275" r:id="rId23"/>
    <p:sldId id="276" r:id="rId24"/>
    <p:sldId id="277" r:id="rId25"/>
    <p:sldId id="280" r:id="rId26"/>
    <p:sldId id="278" r:id="rId27"/>
    <p:sldId id="279" r:id="rId28"/>
    <p:sldId id="281" r:id="rId29"/>
    <p:sldId id="28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46" autoAdjust="0"/>
    <p:restoredTop sz="94660"/>
  </p:normalViewPr>
  <p:slideViewPr>
    <p:cSldViewPr>
      <p:cViewPr varScale="1">
        <p:scale>
          <a:sx n="88" d="100"/>
          <a:sy n="88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88ACD-5947-4614-B79C-FE17B5EBB36A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EF7DC-A7D9-4241-BD0C-B2FF0CB1A7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EF7DC-A7D9-4241-BD0C-B2FF0CB1A79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F9FA1-3A65-44CF-A464-29E644FB44FE}" type="datetimeFigureOut">
              <a:rPr lang="en-US" smtClean="0"/>
              <a:pPr/>
              <a:t>8/4/2009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05400-80B9-4198-9977-A3A2943E954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524000"/>
            <a:ext cx="9144000" cy="0"/>
          </a:xfrm>
          <a:prstGeom prst="line">
            <a:avLst/>
          </a:prstGeom>
          <a:ln w="57150"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logonew9"/>
          <p:cNvPicPr/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52400"/>
            <a:ext cx="13716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 userDrawn="1"/>
        </p:nvCxnSpPr>
        <p:spPr>
          <a:xfrm>
            <a:off x="0" y="6096000"/>
            <a:ext cx="9144000" cy="0"/>
          </a:xfrm>
          <a:prstGeom prst="line">
            <a:avLst/>
          </a:prstGeom>
          <a:ln w="57150">
            <a:solidFill>
              <a:srgbClr val="C0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logonew9"/>
          <p:cNvPicPr/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24800" y="152400"/>
            <a:ext cx="13716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Transition to Office 2007 for CA and CBA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 and K Solutions</a:t>
            </a:r>
          </a:p>
          <a:p>
            <a:r>
              <a:rPr lang="en-US" dirty="0" smtClean="0"/>
              <a:t>Kathleen Johnson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 love about this program!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More time to spend coaching </a:t>
            </a:r>
            <a:r>
              <a:rPr lang="en-US" dirty="0" smtClean="0"/>
              <a:t>students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More time to spend visiting and bonding with </a:t>
            </a:r>
            <a:r>
              <a:rPr lang="en-US" dirty="0" smtClean="0"/>
              <a:t>students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More time to spend managing the classroom </a:t>
            </a:r>
            <a:r>
              <a:rPr lang="en-US" dirty="0" smtClean="0"/>
              <a:t>dynamics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 love about this program!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More time to mentor as you </a:t>
            </a:r>
            <a:r>
              <a:rPr lang="en-US" dirty="0" smtClean="0"/>
              <a:t>teach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More time for “just in time” </a:t>
            </a:r>
            <a:r>
              <a:rPr lang="en-US" dirty="0" smtClean="0"/>
              <a:t>teaching</a:t>
            </a:r>
            <a:endParaRPr lang="en-US" dirty="0" smtClean="0"/>
          </a:p>
          <a:p>
            <a:pPr lvl="0"/>
            <a:endParaRPr lang="en-US" dirty="0" smtClean="0"/>
          </a:p>
          <a:p>
            <a:r>
              <a:rPr lang="en-US" dirty="0" smtClean="0"/>
              <a:t>More time for ALL the other things I have to </a:t>
            </a:r>
            <a:r>
              <a:rPr lang="en-US" dirty="0" smtClean="0"/>
              <a:t>do</a:t>
            </a:r>
            <a:endParaRPr lang="en-US" dirty="0" smtClean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 love about this program!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More time to just breathe…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More time…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The thought of NOT having this curriculum caused many of us to </a:t>
            </a:r>
            <a:r>
              <a:rPr lang="en-US" b="1" i="1" dirty="0" smtClean="0"/>
              <a:t>hyperventilate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CBA and 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for CA, and now, </a:t>
            </a:r>
            <a:r>
              <a:rPr lang="en-US" dirty="0" smtClean="0"/>
              <a:t>CBA</a:t>
            </a:r>
            <a:endParaRPr lang="en-US" dirty="0" smtClean="0"/>
          </a:p>
          <a:p>
            <a:r>
              <a:rPr lang="en-US" dirty="0" smtClean="0"/>
              <a:t>We realized that CA and CBA cover many of the same </a:t>
            </a:r>
            <a:r>
              <a:rPr lang="en-US" dirty="0" smtClean="0"/>
              <a:t>competencies</a:t>
            </a:r>
            <a:endParaRPr lang="en-US" dirty="0" smtClean="0"/>
          </a:p>
          <a:p>
            <a:r>
              <a:rPr lang="en-US" dirty="0" smtClean="0"/>
              <a:t>This program works for teacher-led and </a:t>
            </a:r>
            <a:r>
              <a:rPr lang="en-US" dirty="0" smtClean="0"/>
              <a:t>self-paced</a:t>
            </a:r>
            <a:endParaRPr lang="en-US" dirty="0" smtClean="0"/>
          </a:p>
          <a:p>
            <a:r>
              <a:rPr lang="en-US" dirty="0" smtClean="0"/>
              <a:t>Mastery is a requirement of CA, but our program can accommodate the CBA </a:t>
            </a:r>
            <a:r>
              <a:rPr lang="en-US" dirty="0" smtClean="0"/>
              <a:t>model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Calendars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Detailed calendars for every class with time-frames and due dates for you to </a:t>
            </a:r>
            <a:r>
              <a:rPr lang="en-US" dirty="0" smtClean="0"/>
              <a:t>edit</a:t>
            </a:r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 t="21795" b="6923"/>
          <a:stretch>
            <a:fillRect/>
          </a:stretch>
        </p:blipFill>
        <p:spPr bwMode="auto">
          <a:xfrm>
            <a:off x="533400" y="2590800"/>
            <a:ext cx="7924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Color coding for each section in the book.  </a:t>
            </a:r>
            <a:r>
              <a:rPr lang="en-US" dirty="0" smtClean="0">
                <a:solidFill>
                  <a:srgbClr val="C00000"/>
                </a:solidFill>
              </a:rPr>
              <a:t>Excel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Word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CC00"/>
                </a:solidFill>
              </a:rPr>
              <a:t>Access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7030A0"/>
                </a:solidFill>
              </a:rPr>
              <a:t>PowerPoint</a:t>
            </a:r>
            <a:r>
              <a:rPr lang="en-US" dirty="0" smtClean="0"/>
              <a:t>       Awesome!!!!</a:t>
            </a:r>
          </a:p>
          <a:p>
            <a:pPr lvl="0"/>
            <a:r>
              <a:rPr lang="en-US" dirty="0" smtClean="0"/>
              <a:t>Detailed </a:t>
            </a:r>
            <a:r>
              <a:rPr lang="en-US" dirty="0"/>
              <a:t>instructions </a:t>
            </a:r>
            <a:r>
              <a:rPr lang="en-US" dirty="0" smtClean="0"/>
              <a:t>about what to do, page numbers, and what </a:t>
            </a:r>
            <a:r>
              <a:rPr lang="en-US" dirty="0"/>
              <a:t>to turn in and </a:t>
            </a:r>
            <a:r>
              <a:rPr lang="en-US" dirty="0" smtClean="0"/>
              <a:t>when</a:t>
            </a:r>
            <a:endParaRPr lang="en-US" dirty="0"/>
          </a:p>
          <a:p>
            <a:pPr lvl="0"/>
            <a:r>
              <a:rPr lang="en-US" dirty="0"/>
              <a:t>All files hyperlinked to the appropriate web </a:t>
            </a:r>
            <a:r>
              <a:rPr lang="en-US" dirty="0" smtClean="0"/>
              <a:t>pages</a:t>
            </a:r>
          </a:p>
          <a:p>
            <a:pPr lvl="0"/>
            <a:r>
              <a:rPr lang="en-US" dirty="0" smtClean="0"/>
              <a:t>Tells when to test</a:t>
            </a:r>
          </a:p>
          <a:p>
            <a:pPr lvl="0"/>
            <a:r>
              <a:rPr lang="en-US" dirty="0" smtClean="0"/>
              <a:t>PowerPoints for every lesson which are correlated to the frameworks and tests</a:t>
            </a:r>
          </a:p>
          <a:p>
            <a:pPr lvl="0"/>
            <a:r>
              <a:rPr lang="en-US" dirty="0" smtClean="0"/>
              <a:t>Literacy strategies focused on terminology </a:t>
            </a:r>
            <a:r>
              <a:rPr lang="en-US" dirty="0" smtClean="0"/>
              <a:t>acquisition</a:t>
            </a:r>
          </a:p>
          <a:p>
            <a:pPr lvl="0"/>
            <a:r>
              <a:rPr lang="en-US" dirty="0" smtClean="0"/>
              <a:t>Ready to print</a:t>
            </a:r>
            <a:endParaRPr lang="en-US" dirty="0" smtClean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Supplemental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Several of the competencies in CA I, II and III are NOT in a textbook</a:t>
            </a:r>
          </a:p>
          <a:p>
            <a:r>
              <a:rPr lang="en-US" dirty="0" smtClean="0"/>
              <a:t>These are included and mapped to the frameworks</a:t>
            </a:r>
          </a:p>
          <a:p>
            <a:r>
              <a:rPr lang="en-US" dirty="0" smtClean="0"/>
              <a:t>These include many screen shots, easy-to-follow directions and annotated student keys</a:t>
            </a:r>
          </a:p>
          <a:p>
            <a:r>
              <a:rPr lang="en-US" dirty="0" smtClean="0"/>
              <a:t>PowerPoints at the end of each lesson include terminology from the supplemental </a:t>
            </a:r>
            <a:r>
              <a:rPr lang="en-US" dirty="0" smtClean="0"/>
              <a:t>units</a:t>
            </a:r>
          </a:p>
          <a:p>
            <a:r>
              <a:rPr lang="en-US" dirty="0" smtClean="0"/>
              <a:t>Ready to print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Many great projects for students with detailed directions, screen-shots, etc.</a:t>
            </a:r>
          </a:p>
          <a:p>
            <a:pPr lvl="0"/>
            <a:r>
              <a:rPr lang="en-US" dirty="0" smtClean="0"/>
              <a:t>Includes samples of good projects so your students have a clear picture of your expectations</a:t>
            </a:r>
          </a:p>
          <a:p>
            <a:pPr lvl="0"/>
            <a:r>
              <a:rPr lang="en-US" dirty="0" smtClean="0"/>
              <a:t>Detailed rubrics for students and teachers</a:t>
            </a:r>
          </a:p>
          <a:p>
            <a:pPr lvl="0"/>
            <a:r>
              <a:rPr lang="en-US" dirty="0" smtClean="0"/>
              <a:t>Presentation skills are included</a:t>
            </a:r>
          </a:p>
          <a:p>
            <a:pPr lvl="0"/>
            <a:r>
              <a:rPr lang="en-US" dirty="0" smtClean="0"/>
              <a:t>Designed for printing if students need this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Reviews &amp;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PowerPoints for every lesson and supplemental </a:t>
            </a:r>
            <a:r>
              <a:rPr lang="en-US" dirty="0" smtClean="0"/>
              <a:t>unit</a:t>
            </a:r>
            <a:endParaRPr lang="en-US" dirty="0" smtClean="0"/>
          </a:p>
          <a:p>
            <a:r>
              <a:rPr lang="en-US" dirty="0" smtClean="0"/>
              <a:t>CA I—2-column </a:t>
            </a:r>
            <a:r>
              <a:rPr lang="en-US" dirty="0" smtClean="0"/>
              <a:t>notes</a:t>
            </a:r>
          </a:p>
          <a:p>
            <a:pPr lvl="1"/>
            <a:r>
              <a:rPr lang="en-US" dirty="0" smtClean="0"/>
              <a:t>Students print out and complete these</a:t>
            </a:r>
            <a:endParaRPr lang="en-US" dirty="0" smtClean="0"/>
          </a:p>
          <a:p>
            <a:r>
              <a:rPr lang="en-US" dirty="0" smtClean="0"/>
              <a:t>SAM Review for </a:t>
            </a:r>
            <a:r>
              <a:rPr lang="en-US" dirty="0" smtClean="0"/>
              <a:t>students</a:t>
            </a:r>
          </a:p>
          <a:p>
            <a:r>
              <a:rPr lang="en-US" dirty="0" smtClean="0"/>
              <a:t>Tells students when to test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Finals &amp; Competency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Reviews for CA I, II and III and CBA (will need to be edited by the instructor)</a:t>
            </a:r>
          </a:p>
          <a:p>
            <a:r>
              <a:rPr lang="en-US" dirty="0" smtClean="0"/>
              <a:t>Test Banks in </a:t>
            </a:r>
            <a:r>
              <a:rPr lang="en-US" dirty="0" err="1" smtClean="0"/>
              <a:t>ExamView</a:t>
            </a:r>
            <a:r>
              <a:rPr lang="en-US" dirty="0" smtClean="0"/>
              <a:t> for CA I</a:t>
            </a:r>
          </a:p>
          <a:p>
            <a:pPr lvl="1"/>
            <a:r>
              <a:rPr lang="en-US" dirty="0" smtClean="0"/>
              <a:t>Window and Word 1</a:t>
            </a:r>
          </a:p>
          <a:p>
            <a:pPr lvl="1"/>
            <a:r>
              <a:rPr lang="en-US" dirty="0" smtClean="0"/>
              <a:t>Window and Word 2</a:t>
            </a:r>
          </a:p>
          <a:p>
            <a:pPr lvl="1"/>
            <a:r>
              <a:rPr lang="en-US" dirty="0" smtClean="0"/>
              <a:t>Excel, PowerPoint and </a:t>
            </a:r>
            <a:r>
              <a:rPr lang="en-US" dirty="0" smtClean="0"/>
              <a:t>Internet</a:t>
            </a:r>
          </a:p>
          <a:p>
            <a:pPr lvl="1"/>
            <a:r>
              <a:rPr lang="en-US" dirty="0" smtClean="0"/>
              <a:t>These will need to be published for students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to 2007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transition from 2003 to 2007 will be </a:t>
            </a:r>
            <a:r>
              <a:rPr lang="en-US" dirty="0" smtClean="0"/>
              <a:t>interesting</a:t>
            </a:r>
            <a:endParaRPr lang="en-US" dirty="0" smtClean="0"/>
          </a:p>
          <a:p>
            <a:r>
              <a:rPr lang="en-US" dirty="0" smtClean="0"/>
              <a:t>We, as teachers, will:</a:t>
            </a:r>
          </a:p>
          <a:p>
            <a:pPr lvl="1"/>
            <a:r>
              <a:rPr lang="en-US" dirty="0" smtClean="0"/>
              <a:t>Be spending many an evening doing the lessons the night before our students get to that </a:t>
            </a:r>
            <a:r>
              <a:rPr lang="en-US" dirty="0" smtClean="0"/>
              <a:t>lesson</a:t>
            </a:r>
            <a:endParaRPr lang="en-US" dirty="0" smtClean="0"/>
          </a:p>
          <a:p>
            <a:pPr lvl="1"/>
            <a:r>
              <a:rPr lang="en-US" dirty="0" smtClean="0"/>
              <a:t>Rushing to make </a:t>
            </a:r>
            <a:r>
              <a:rPr lang="en-US" dirty="0" smtClean="0"/>
              <a:t>tests</a:t>
            </a:r>
            <a:endParaRPr lang="en-US" dirty="0" smtClean="0"/>
          </a:p>
          <a:p>
            <a:pPr lvl="1"/>
            <a:r>
              <a:rPr lang="en-US" dirty="0" smtClean="0"/>
              <a:t>Have to be taking the SAM tests before our </a:t>
            </a:r>
            <a:r>
              <a:rPr lang="en-US" dirty="0" smtClean="0"/>
              <a:t>students</a:t>
            </a:r>
            <a:endParaRPr lang="en-US" dirty="0" smtClean="0"/>
          </a:p>
          <a:p>
            <a:pPr lvl="1"/>
            <a:r>
              <a:rPr lang="en-US" dirty="0" smtClean="0"/>
              <a:t>Working…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companion, complimentary Teacher Web is also </a:t>
            </a:r>
            <a:r>
              <a:rPr lang="en-US" dirty="0" smtClean="0"/>
              <a:t>provided </a:t>
            </a:r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4400" b="1" dirty="0" smtClean="0"/>
              <a:t>Everything you need is done! 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Each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Detailed, linked lists of student keys for you to </a:t>
            </a:r>
            <a:r>
              <a:rPr lang="en-US" dirty="0" smtClean="0"/>
              <a:t>print</a:t>
            </a:r>
            <a:endParaRPr lang="en-US" dirty="0" smtClean="0"/>
          </a:p>
          <a:p>
            <a:pPr lvl="0"/>
            <a:r>
              <a:rPr lang="en-US" dirty="0" err="1" smtClean="0"/>
              <a:t>ExamView</a:t>
            </a:r>
            <a:r>
              <a:rPr lang="en-US" dirty="0" smtClean="0"/>
              <a:t> multiple choice tests that cover </a:t>
            </a:r>
            <a:r>
              <a:rPr lang="en-US" u="sng" dirty="0" smtClean="0"/>
              <a:t>all</a:t>
            </a:r>
            <a:r>
              <a:rPr lang="en-US" dirty="0" smtClean="0"/>
              <a:t> skills in that unit from the state </a:t>
            </a:r>
            <a:r>
              <a:rPr lang="en-US" dirty="0" smtClean="0"/>
              <a:t>frameworks</a:t>
            </a:r>
            <a:endParaRPr lang="en-US" dirty="0" smtClean="0"/>
          </a:p>
          <a:p>
            <a:pPr lvl="0"/>
            <a:r>
              <a:rPr lang="en-US" dirty="0" smtClean="0"/>
              <a:t>Companion </a:t>
            </a:r>
            <a:r>
              <a:rPr lang="en-US" dirty="0" err="1" smtClean="0"/>
              <a:t>ExamView</a:t>
            </a:r>
            <a:r>
              <a:rPr lang="en-US" dirty="0" smtClean="0"/>
              <a:t> multiple choice tests for resource students with fewer choices and/or fewer </a:t>
            </a:r>
            <a:r>
              <a:rPr lang="en-US" dirty="0" smtClean="0"/>
              <a:t>questions</a:t>
            </a:r>
          </a:p>
          <a:p>
            <a:pPr lvl="0"/>
            <a:r>
              <a:rPr lang="en-US" dirty="0" smtClean="0"/>
              <a:t>Traditional production tests with keys and rubrics</a:t>
            </a:r>
          </a:p>
          <a:p>
            <a:pPr lvl="0"/>
            <a:r>
              <a:rPr lang="en-US" dirty="0" smtClean="0"/>
              <a:t>Instructions </a:t>
            </a:r>
            <a:r>
              <a:rPr lang="en-US" dirty="0" smtClean="0"/>
              <a:t>for completing </a:t>
            </a:r>
            <a:r>
              <a:rPr lang="en-US" dirty="0" smtClean="0"/>
              <a:t>SAMS </a:t>
            </a:r>
            <a:r>
              <a:rPr lang="en-US" dirty="0" smtClean="0"/>
              <a:t>tests for each </a:t>
            </a:r>
            <a:r>
              <a:rPr lang="en-US" dirty="0" smtClean="0"/>
              <a:t>unit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Finals and Competency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Semester tests are </a:t>
            </a:r>
            <a:r>
              <a:rPr lang="en-US" dirty="0" smtClean="0"/>
              <a:t>provided</a:t>
            </a:r>
            <a:endParaRPr lang="en-US" dirty="0" smtClean="0"/>
          </a:p>
          <a:p>
            <a:pPr lvl="0"/>
            <a:r>
              <a:rPr lang="en-US" dirty="0" smtClean="0"/>
              <a:t>Practice Competency Test </a:t>
            </a:r>
            <a:r>
              <a:rPr lang="en-US" dirty="0" err="1" smtClean="0"/>
              <a:t>ExamView</a:t>
            </a:r>
            <a:r>
              <a:rPr lang="en-US" dirty="0" smtClean="0"/>
              <a:t> banks are provided for you to use in preparing your students for the CA I Competency </a:t>
            </a:r>
            <a:r>
              <a:rPr lang="en-US" dirty="0" smtClean="0"/>
              <a:t>test</a:t>
            </a:r>
            <a:endParaRPr lang="en-US" dirty="0" smtClean="0"/>
          </a:p>
          <a:p>
            <a:pPr lvl="1"/>
            <a:r>
              <a:rPr lang="en-US" dirty="0" smtClean="0"/>
              <a:t>All you have to do is publish these and let students take them over and over for practice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Mapping for CA I, II, and III and CBA are already done for </a:t>
            </a:r>
            <a:r>
              <a:rPr lang="en-US" dirty="0" smtClean="0"/>
              <a:t>you</a:t>
            </a:r>
            <a:endParaRPr lang="en-US" dirty="0" smtClean="0"/>
          </a:p>
          <a:p>
            <a:r>
              <a:rPr lang="en-US" dirty="0" smtClean="0"/>
              <a:t>Instructions on SAM tests</a:t>
            </a:r>
          </a:p>
          <a:p>
            <a:r>
              <a:rPr lang="en-US" dirty="0" smtClean="0"/>
              <a:t>Rules for Challenging</a:t>
            </a:r>
            <a:endParaRPr lang="en-US" dirty="0" smtClean="0"/>
          </a:p>
          <a:p>
            <a:r>
              <a:rPr lang="en-US" dirty="0" smtClean="0"/>
              <a:t>Grading and Testing Suggestions</a:t>
            </a:r>
            <a:endParaRPr lang="en-US" dirty="0" smtClean="0"/>
          </a:p>
          <a:p>
            <a:r>
              <a:rPr lang="en-US" dirty="0" smtClean="0"/>
              <a:t>And more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24400" y="62484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Show Teacher Web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Customizable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It is completely customizable using any web page </a:t>
            </a:r>
            <a:r>
              <a:rPr lang="en-US" dirty="0" smtClean="0"/>
              <a:t>software</a:t>
            </a:r>
            <a:endParaRPr lang="en-US" dirty="0" smtClean="0"/>
          </a:p>
          <a:p>
            <a:pPr lvl="1"/>
            <a:r>
              <a:rPr lang="en-US" dirty="0" smtClean="0"/>
              <a:t>You can use it as it is, only changing the due </a:t>
            </a:r>
            <a:r>
              <a:rPr lang="en-US" dirty="0" smtClean="0"/>
              <a:t>dates</a:t>
            </a:r>
            <a:endParaRPr lang="en-US" dirty="0" smtClean="0"/>
          </a:p>
          <a:p>
            <a:pPr lvl="1"/>
            <a:r>
              <a:rPr lang="en-US" dirty="0" smtClean="0"/>
              <a:t>You make any changes you </a:t>
            </a:r>
            <a:r>
              <a:rPr lang="en-US" dirty="0" smtClean="0"/>
              <a:t>want</a:t>
            </a:r>
            <a:endParaRPr lang="en-US" dirty="0" smtClean="0"/>
          </a:p>
          <a:p>
            <a:pPr lvl="1"/>
            <a:r>
              <a:rPr lang="en-US" dirty="0" smtClean="0"/>
              <a:t>You can add projects you like instead of </a:t>
            </a:r>
            <a:r>
              <a:rPr lang="en-US" dirty="0" smtClean="0"/>
              <a:t>ours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</a:t>
            </a:r>
            <a:r>
              <a:rPr lang="en-US" dirty="0" smtClean="0"/>
              <a:t>Be Used For </a:t>
            </a:r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great training tool to teach your faculty Office </a:t>
            </a:r>
            <a:r>
              <a:rPr lang="en-US" dirty="0" smtClean="0"/>
              <a:t>2007</a:t>
            </a:r>
          </a:p>
          <a:p>
            <a:pPr lvl="1"/>
            <a:r>
              <a:rPr lang="en-US" dirty="0" smtClean="0"/>
              <a:t>They would need access to a book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029" name="Picture 5" descr="C:\Users\kjohnson\AppData\Local\Microsoft\Windows\Temporary Internet Files\Content.IE5\E4K4ONY2\MPj0438650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324600" y="3352800"/>
            <a:ext cx="1489166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Affordable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One price includes one high school and its feeder </a:t>
            </a:r>
            <a:r>
              <a:rPr lang="en-US" dirty="0" smtClean="0"/>
              <a:t>schools</a:t>
            </a:r>
            <a:endParaRPr lang="en-US" dirty="0" smtClean="0"/>
          </a:p>
          <a:p>
            <a:pPr lvl="0"/>
            <a:r>
              <a:rPr lang="en-US" dirty="0" smtClean="0"/>
              <a:t>It is a </a:t>
            </a:r>
            <a:r>
              <a:rPr lang="en-US" dirty="0" smtClean="0"/>
              <a:t>one time </a:t>
            </a:r>
            <a:r>
              <a:rPr lang="en-US" dirty="0" smtClean="0"/>
              <a:t>cost--not a subscription that has to be renewed each </a:t>
            </a:r>
            <a:r>
              <a:rPr lang="en-US" dirty="0" smtClean="0"/>
              <a:t>year</a:t>
            </a:r>
            <a:endParaRPr lang="en-US" dirty="0" smtClean="0"/>
          </a:p>
          <a:p>
            <a:pPr lvl="1"/>
            <a:r>
              <a:rPr lang="en-US" dirty="0" smtClean="0"/>
              <a:t>The only time you will need to make a new purchase is for a different software </a:t>
            </a:r>
            <a:r>
              <a:rPr lang="en-US" dirty="0" smtClean="0"/>
              <a:t>version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Easily Installed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You don't have to have a tech team to run </a:t>
            </a:r>
            <a:r>
              <a:rPr lang="en-US" dirty="0" smtClean="0"/>
              <a:t>it</a:t>
            </a:r>
            <a:endParaRPr lang="en-US" dirty="0" smtClean="0"/>
          </a:p>
          <a:p>
            <a:pPr lvl="0"/>
            <a:r>
              <a:rPr lang="en-US" dirty="0" smtClean="0"/>
              <a:t>You can run it out of your own classroom or </a:t>
            </a:r>
            <a:r>
              <a:rPr lang="en-US" dirty="0" smtClean="0"/>
              <a:t>department</a:t>
            </a:r>
            <a:endParaRPr lang="en-US" dirty="0" smtClean="0"/>
          </a:p>
          <a:p>
            <a:pPr lvl="1"/>
            <a:r>
              <a:rPr lang="en-US" dirty="0" smtClean="0"/>
              <a:t>All you need is a workstation in your department that can be dedicated to running your </a:t>
            </a:r>
            <a:r>
              <a:rPr lang="en-US" dirty="0" smtClean="0"/>
              <a:t>web</a:t>
            </a:r>
            <a:endParaRPr lang="en-US" dirty="0" smtClean="0"/>
          </a:p>
          <a:p>
            <a:pPr lvl="1"/>
            <a:r>
              <a:rPr lang="en-US" dirty="0" smtClean="0"/>
              <a:t>Instructions and software are </a:t>
            </a:r>
            <a:r>
              <a:rPr lang="en-US" dirty="0" smtClean="0"/>
              <a:t>included</a:t>
            </a:r>
            <a:endParaRPr lang="en-US" dirty="0" smtClean="0"/>
          </a:p>
          <a:p>
            <a:pPr lvl="1"/>
            <a:r>
              <a:rPr lang="en-US" dirty="0" smtClean="0"/>
              <a:t>It's </a:t>
            </a:r>
            <a:r>
              <a:rPr lang="en-US" dirty="0" smtClean="0"/>
              <a:t>easy</a:t>
            </a:r>
            <a:endParaRPr lang="en-US" dirty="0" smtClean="0"/>
          </a:p>
          <a:p>
            <a:pPr lvl="1"/>
            <a:r>
              <a:rPr lang="en-US" dirty="0" smtClean="0"/>
              <a:t>If you prefer, your tech department can install it on their IIS </a:t>
            </a:r>
            <a:r>
              <a:rPr lang="en-US" dirty="0" smtClean="0"/>
              <a:t>server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This is an </a:t>
            </a:r>
            <a:r>
              <a:rPr lang="en-US" dirty="0" smtClean="0"/>
              <a:t>Intranet</a:t>
            </a:r>
            <a:endParaRPr lang="en-US" dirty="0" smtClean="0"/>
          </a:p>
          <a:p>
            <a:pPr lvl="0"/>
            <a:r>
              <a:rPr lang="en-US" u="sng" dirty="0" smtClean="0"/>
              <a:t>You may not give public Internet access to </a:t>
            </a:r>
            <a:r>
              <a:rPr lang="en-US" u="sng" dirty="0" smtClean="0"/>
              <a:t>it</a:t>
            </a:r>
            <a:endParaRPr lang="en-US" dirty="0" smtClean="0"/>
          </a:p>
          <a:p>
            <a:pPr lvl="0"/>
            <a:r>
              <a:rPr lang="en-US" dirty="0" smtClean="0"/>
              <a:t>You must provide a copy of the textbook, </a:t>
            </a:r>
            <a:r>
              <a:rPr lang="en-US" i="1" dirty="0" smtClean="0"/>
              <a:t>Introductory Office 2007</a:t>
            </a:r>
            <a:r>
              <a:rPr lang="en-US" dirty="0" smtClean="0"/>
              <a:t> by </a:t>
            </a:r>
            <a:r>
              <a:rPr lang="en-US" dirty="0" err="1" smtClean="0"/>
              <a:t>Pasewark</a:t>
            </a:r>
            <a:r>
              <a:rPr lang="en-US" dirty="0" smtClean="0"/>
              <a:t> and </a:t>
            </a:r>
            <a:r>
              <a:rPr lang="en-US" dirty="0" err="1" smtClean="0"/>
              <a:t>Pasewark</a:t>
            </a:r>
            <a:r>
              <a:rPr lang="en-US" dirty="0" smtClean="0"/>
              <a:t> (</a:t>
            </a:r>
            <a:r>
              <a:rPr lang="en-US" dirty="0" err="1" smtClean="0"/>
              <a:t>Cengage</a:t>
            </a:r>
            <a:r>
              <a:rPr lang="en-US" dirty="0" smtClean="0"/>
              <a:t>) , for each </a:t>
            </a:r>
            <a:r>
              <a:rPr lang="en-US" dirty="0" smtClean="0"/>
              <a:t>student</a:t>
            </a:r>
            <a:endParaRPr lang="en-US" dirty="0" smtClean="0"/>
          </a:p>
          <a:p>
            <a:pPr lvl="0"/>
            <a:r>
              <a:rPr lang="en-US" dirty="0" smtClean="0"/>
              <a:t>You must have the companion </a:t>
            </a:r>
            <a:r>
              <a:rPr lang="en-US" i="1" dirty="0" smtClean="0"/>
              <a:t>Teacher Resources</a:t>
            </a:r>
            <a:r>
              <a:rPr lang="en-US" dirty="0" smtClean="0"/>
              <a:t> </a:t>
            </a:r>
            <a:r>
              <a:rPr lang="en-US" dirty="0" smtClean="0"/>
              <a:t>disk</a:t>
            </a:r>
            <a:endParaRPr lang="en-US" dirty="0" smtClean="0"/>
          </a:p>
          <a:p>
            <a:pPr lvl="0"/>
            <a:r>
              <a:rPr lang="en-US" dirty="0" smtClean="0"/>
              <a:t>You must use our order form with the signed license contract on it (You can just include it with a school PO</a:t>
            </a:r>
            <a:r>
              <a:rPr lang="en-US" dirty="0" smtClean="0"/>
              <a:t>)</a:t>
            </a:r>
            <a:endParaRPr lang="en-US" dirty="0" smtClean="0"/>
          </a:p>
          <a:p>
            <a:pPr lvl="0"/>
            <a:r>
              <a:rPr lang="en-US" dirty="0" smtClean="0"/>
              <a:t>You must have Office 2007 installed on each </a:t>
            </a:r>
            <a:r>
              <a:rPr lang="en-US" dirty="0" smtClean="0"/>
              <a:t>workstation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Questions, Comments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2057400"/>
            <a:ext cx="26670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 smtClean="0"/>
              <a:t>?</a:t>
            </a:r>
            <a:endParaRPr lang="en-US" sz="23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 teacher needs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All project directions will have to be </a:t>
            </a:r>
            <a:r>
              <a:rPr lang="en-US" dirty="0" smtClean="0"/>
              <a:t>changed</a:t>
            </a:r>
            <a:endParaRPr lang="en-US" dirty="0" smtClean="0"/>
          </a:p>
          <a:p>
            <a:r>
              <a:rPr lang="en-US" dirty="0" smtClean="0"/>
              <a:t>All supplemental units will have to be </a:t>
            </a:r>
            <a:r>
              <a:rPr lang="en-US" dirty="0" smtClean="0"/>
              <a:t>changed</a:t>
            </a:r>
            <a:endParaRPr lang="en-US" dirty="0" smtClean="0"/>
          </a:p>
          <a:p>
            <a:pPr lvl="1"/>
            <a:r>
              <a:rPr lang="en-US" dirty="0" smtClean="0"/>
              <a:t>Many of the competencies in CA I, II and III are not covered in a </a:t>
            </a:r>
            <a:r>
              <a:rPr lang="en-US" dirty="0" smtClean="0"/>
              <a:t>textbook</a:t>
            </a:r>
            <a:endParaRPr lang="en-US" dirty="0" smtClean="0"/>
          </a:p>
          <a:p>
            <a:r>
              <a:rPr lang="en-US" dirty="0" smtClean="0"/>
              <a:t>All objective tests will have to be </a:t>
            </a:r>
            <a:r>
              <a:rPr lang="en-US" dirty="0" smtClean="0"/>
              <a:t>changed</a:t>
            </a:r>
            <a:endParaRPr lang="en-US" dirty="0" smtClean="0"/>
          </a:p>
          <a:p>
            <a:r>
              <a:rPr lang="en-US" dirty="0" smtClean="0"/>
              <a:t>All SAM tests will have to be redone and </a:t>
            </a:r>
            <a:r>
              <a:rPr lang="en-US" dirty="0" smtClean="0"/>
              <a:t>scheduled</a:t>
            </a:r>
            <a:endParaRPr lang="en-US" dirty="0" smtClean="0"/>
          </a:p>
          <a:p>
            <a:r>
              <a:rPr lang="en-US" dirty="0" smtClean="0"/>
              <a:t>All student keys will need to be printed </a:t>
            </a:r>
            <a:r>
              <a:rPr lang="en-US" dirty="0" smtClean="0"/>
              <a:t>out</a:t>
            </a:r>
            <a:endParaRPr lang="en-US" dirty="0" smtClean="0"/>
          </a:p>
          <a:p>
            <a:r>
              <a:rPr lang="en-US" dirty="0" smtClean="0"/>
              <a:t>All Office 2007 changes will need to be </a:t>
            </a:r>
            <a:r>
              <a:rPr lang="en-US" dirty="0" smtClean="0"/>
              <a:t>addressed</a:t>
            </a:r>
            <a:endParaRPr lang="en-US" dirty="0" smtClean="0"/>
          </a:p>
          <a:p>
            <a:r>
              <a:rPr lang="en-US" dirty="0" smtClean="0"/>
              <a:t>All classes will need to mapped to the frameworks, AGAIN!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67400" y="6273225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Ugh!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 about Ugh?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Work, work, work, </a:t>
            </a:r>
            <a:r>
              <a:rPr lang="en-US" dirty="0" smtClean="0"/>
              <a:t>work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Worry about how </a:t>
            </a:r>
            <a:r>
              <a:rPr lang="en-US" dirty="0" smtClean="0"/>
              <a:t>you will </a:t>
            </a:r>
            <a:r>
              <a:rPr lang="en-US" dirty="0" smtClean="0"/>
              <a:t>have time to manage clubs, </a:t>
            </a:r>
            <a:r>
              <a:rPr lang="en-US" dirty="0" smtClean="0"/>
              <a:t>your </a:t>
            </a:r>
            <a:r>
              <a:rPr lang="en-US" dirty="0" smtClean="0"/>
              <a:t>classes, and the other daily distractions and duties </a:t>
            </a:r>
            <a:r>
              <a:rPr lang="en-US" dirty="0" smtClean="0"/>
              <a:t>you have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I don’t like working at night...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Answer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1500" dirty="0" smtClean="0"/>
              <a:t>CA Web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 Web 2007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 Web 2007 is a web-based delivery </a:t>
            </a:r>
            <a:r>
              <a:rPr lang="en-US" dirty="0" smtClean="0"/>
              <a:t>system 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allows your students to walk in the door and be a </a:t>
            </a:r>
            <a:r>
              <a:rPr lang="en-US" b="1" dirty="0"/>
              <a:t>click away </a:t>
            </a:r>
            <a:r>
              <a:rPr lang="en-US" dirty="0"/>
              <a:t>from </a:t>
            </a:r>
            <a:r>
              <a:rPr lang="en-US" dirty="0" smtClean="0"/>
              <a:t>all the </a:t>
            </a:r>
            <a:r>
              <a:rPr lang="en-US" dirty="0"/>
              <a:t>materials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 </a:t>
            </a:r>
            <a:r>
              <a:rPr lang="en-US" dirty="0"/>
              <a:t>I, II, and III and </a:t>
            </a:r>
            <a:r>
              <a:rPr lang="en-US" dirty="0" smtClean="0"/>
              <a:t>CBA</a:t>
            </a:r>
            <a:endParaRPr lang="en-US" dirty="0" smtClean="0"/>
          </a:p>
          <a:p>
            <a:r>
              <a:rPr lang="en-US" dirty="0" smtClean="0"/>
              <a:t>Allows teachers a way to manage </a:t>
            </a:r>
            <a:r>
              <a:rPr lang="en-US" dirty="0"/>
              <a:t>CA I, II, and III students in the same classroom, where this is </a:t>
            </a:r>
            <a:r>
              <a:rPr lang="en-US" dirty="0" smtClean="0"/>
              <a:t>necessary</a:t>
            </a:r>
          </a:p>
          <a:p>
            <a:r>
              <a:rPr lang="en-US" dirty="0" smtClean="0"/>
              <a:t>Works in large, mid-sized and small schools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Beginning of a Normal Classroom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Mrs. Johnson, I need the syllabus for Word Lesson 2?  Excel 2?  PowerPoint 1?</a:t>
            </a:r>
          </a:p>
          <a:p>
            <a:r>
              <a:rPr lang="en-US" dirty="0" smtClean="0"/>
              <a:t>What did we do yesterday?</a:t>
            </a:r>
          </a:p>
          <a:p>
            <a:r>
              <a:rPr lang="en-US" dirty="0" smtClean="0"/>
              <a:t>Did I pass that test yesterday?</a:t>
            </a:r>
          </a:p>
          <a:p>
            <a:r>
              <a:rPr lang="en-US" dirty="0" smtClean="0"/>
              <a:t>The sub didn’t have what I needed yesterday, so I just played games.</a:t>
            </a:r>
          </a:p>
          <a:p>
            <a:r>
              <a:rPr lang="en-US" dirty="0" smtClean="0"/>
              <a:t>I’m not sure what to do next?</a:t>
            </a:r>
          </a:p>
          <a:p>
            <a:r>
              <a:rPr lang="en-US" dirty="0" smtClean="0"/>
              <a:t>Do you have a sample project I can see?</a:t>
            </a:r>
          </a:p>
          <a:p>
            <a:r>
              <a:rPr lang="en-US" dirty="0" smtClean="0"/>
              <a:t>And more…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0960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 us, this is wasted time</a:t>
            </a:r>
            <a:r>
              <a:rPr lang="en-US" sz="2400" b="1" dirty="0" smtClean="0"/>
              <a:t>.  Students </a:t>
            </a:r>
            <a:r>
              <a:rPr lang="en-US" sz="2400" b="1" dirty="0" smtClean="0"/>
              <a:t>just sit there waiting for you.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 love about this program!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No more wasting time at the beginning of the period waiting for you to hunt </a:t>
            </a:r>
            <a:r>
              <a:rPr lang="en-US" dirty="0" smtClean="0"/>
              <a:t>papers</a:t>
            </a:r>
            <a:endParaRPr lang="en-US" dirty="0"/>
          </a:p>
          <a:p>
            <a:r>
              <a:rPr lang="en-US" dirty="0" smtClean="0"/>
              <a:t>No more lesson plans for the substitute and no </a:t>
            </a:r>
            <a:r>
              <a:rPr lang="en-US" dirty="0"/>
              <a:t>more excuses when a substitute is in the </a:t>
            </a:r>
            <a:r>
              <a:rPr lang="en-US" dirty="0" smtClean="0"/>
              <a:t>classroom</a:t>
            </a:r>
            <a:endParaRPr lang="en-US" dirty="0" smtClean="0"/>
          </a:p>
          <a:p>
            <a:pPr lvl="0"/>
            <a:r>
              <a:rPr lang="en-US" dirty="0" smtClean="0"/>
              <a:t>No </a:t>
            </a:r>
            <a:r>
              <a:rPr lang="en-US" dirty="0"/>
              <a:t>more questions about makeup </a:t>
            </a:r>
            <a:r>
              <a:rPr lang="en-US" dirty="0" smtClean="0"/>
              <a:t>work</a:t>
            </a:r>
          </a:p>
          <a:p>
            <a:pPr lvl="0"/>
            <a:r>
              <a:rPr lang="en-US" dirty="0" smtClean="0"/>
              <a:t>Students </a:t>
            </a:r>
            <a:r>
              <a:rPr lang="en-US" dirty="0"/>
              <a:t>just continue where they </a:t>
            </a:r>
            <a:r>
              <a:rPr lang="en-US" dirty="0" smtClean="0"/>
              <a:t>left off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 love about this program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Students are moving through the classes </a:t>
            </a:r>
            <a:r>
              <a:rPr lang="en-US" dirty="0" smtClean="0"/>
              <a:t>faster</a:t>
            </a:r>
          </a:p>
          <a:p>
            <a:pPr lvl="0"/>
            <a:r>
              <a:rPr lang="en-US" dirty="0" smtClean="0"/>
              <a:t>Focused students because they know exactly what to do, when to do it, etc.</a:t>
            </a:r>
          </a:p>
          <a:p>
            <a:pPr lvl="0"/>
            <a:r>
              <a:rPr lang="en-US" dirty="0" smtClean="0"/>
              <a:t>Fewer discipline problems</a:t>
            </a:r>
          </a:p>
          <a:p>
            <a:pPr lvl="0"/>
            <a:r>
              <a:rPr lang="en-US" dirty="0" smtClean="0"/>
              <a:t>Advanced students can move quickly through lessons</a:t>
            </a:r>
          </a:p>
          <a:p>
            <a:pPr lvl="0"/>
            <a:r>
              <a:rPr lang="en-US" dirty="0" smtClean="0"/>
              <a:t>Rigor, Relevance and Relationships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Words>1264</Words>
  <Application>Microsoft Office PowerPoint</Application>
  <PresentationFormat>On-screen Show (4:3)</PresentationFormat>
  <Paragraphs>192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The Transition to Office 2007 for CA and CBA</vt:lpstr>
      <vt:lpstr>Transition to 2007</vt:lpstr>
      <vt:lpstr>What the teacher needs to do?</vt:lpstr>
      <vt:lpstr>What to do about Ugh?</vt:lpstr>
      <vt:lpstr>Our Answer</vt:lpstr>
      <vt:lpstr>CA Web 2007</vt:lpstr>
      <vt:lpstr>Beginning of a Normal Classroom</vt:lpstr>
      <vt:lpstr>What I love about this program!</vt:lpstr>
      <vt:lpstr>What I love about this program</vt:lpstr>
      <vt:lpstr>What I love about this program!</vt:lpstr>
      <vt:lpstr>What I love about this program!</vt:lpstr>
      <vt:lpstr>What I love about this program!</vt:lpstr>
      <vt:lpstr>CBA and CA</vt:lpstr>
      <vt:lpstr>Calendars</vt:lpstr>
      <vt:lpstr>Lesson Pages</vt:lpstr>
      <vt:lpstr>Supplemental Units</vt:lpstr>
      <vt:lpstr>Projects</vt:lpstr>
      <vt:lpstr>Student Reviews &amp; Tests</vt:lpstr>
      <vt:lpstr>Finals &amp; Competency Tests</vt:lpstr>
      <vt:lpstr>Teacher Web</vt:lpstr>
      <vt:lpstr>For Each Lesson</vt:lpstr>
      <vt:lpstr>Finals and Competency Tests</vt:lpstr>
      <vt:lpstr>Resources</vt:lpstr>
      <vt:lpstr>Customizable</vt:lpstr>
      <vt:lpstr>Can Be Used For Training</vt:lpstr>
      <vt:lpstr>Affordable</vt:lpstr>
      <vt:lpstr>Easily Installed</vt:lpstr>
      <vt:lpstr>Requirements</vt:lpstr>
      <vt:lpstr>Questions, Comments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Transition to Office 2007 for CA and CBA</dc:title>
  <dc:creator>kjohnson</dc:creator>
  <cp:lastModifiedBy>kjohnson</cp:lastModifiedBy>
  <cp:revision>19</cp:revision>
  <dcterms:created xsi:type="dcterms:W3CDTF">2009-07-29T18:49:59Z</dcterms:created>
  <dcterms:modified xsi:type="dcterms:W3CDTF">2009-08-04T22:52:03Z</dcterms:modified>
</cp:coreProperties>
</file>